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dakhalid90@gmail.com" initials="m" lastIdx="4" clrIdx="0">
    <p:extLst>
      <p:ext uri="{19B8F6BF-5375-455C-9EA6-DF929625EA0E}">
        <p15:presenceInfo xmlns:p15="http://schemas.microsoft.com/office/powerpoint/2012/main" userId="8a178e3e35ef4e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25T01:52:35.310" idx="1">
    <p:pos x="10" y="10"/>
    <p:text>Uppar Categories are of Higher Profit</p:text>
    <p:extLst>
      <p:ext uri="{C676402C-5697-4E1C-873F-D02D1690AC5C}">
        <p15:threadingInfo xmlns:p15="http://schemas.microsoft.com/office/powerpoint/2012/main" timeZoneBias="-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25T01:55:58.895" idx="2">
    <p:pos x="1587" y="650"/>
    <p:text/>
    <p:extLst>
      <p:ext uri="{C676402C-5697-4E1C-873F-D02D1690AC5C}">
        <p15:threadingInfo xmlns:p15="http://schemas.microsoft.com/office/powerpoint/2012/main" timeZoneBias="-300"/>
      </p:ext>
    </p:extLst>
  </p:cm>
  <p:cm authorId="1" dt="2024-10-25T01:56:56.747" idx="3">
    <p:pos x="1587" y="746"/>
    <p:text>Telephone and Comm IS ON EXTREME RIGHT AND UP.. AND HAVE HIGHER SALES AND PROFIT</p:text>
    <p:extLst>
      <p:ext uri="{C676402C-5697-4E1C-873F-D02D1690AC5C}">
        <p15:threadingInfo xmlns:p15="http://schemas.microsoft.com/office/powerpoint/2012/main" timeZoneBias="-300">
          <p15:parentCm authorId="1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25T02:46:18.453" idx="4">
    <p:pos x="6017" y="460"/>
    <p:text>Watever is on the top gets higher value-- Office Machines have got most sale. Similarly Pens and Envelops have least sales</p:text>
    <p:extLst>
      <p:ext uri="{C676402C-5697-4E1C-873F-D02D1690AC5C}">
        <p15:threadingInfo xmlns:p15="http://schemas.microsoft.com/office/powerpoint/2012/main" timeZoneBias="-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515C-C4CA-4531-8FC8-C599467F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Font visuals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802FE-ADBB-46C4-8998-596D946B3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104" y="1386355"/>
            <a:ext cx="10515600" cy="5123266"/>
          </a:xfrm>
        </p:spPr>
      </p:pic>
    </p:spTree>
    <p:extLst>
      <p:ext uri="{BB962C8B-B14F-4D97-AF65-F5344CB8AC3E}">
        <p14:creationId xmlns:p14="http://schemas.microsoft.com/office/powerpoint/2010/main" val="102897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2A7-0229-4ECC-AD04-ED88B659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Down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7C05-E6E8-4021-9711-01884A803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B30B7-E365-4CFA-A4BE-DEC3A638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283351"/>
            <a:ext cx="10883153" cy="54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1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F14A-D5E0-4DEA-A643-B6395ED2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down more to get Monthly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1483F-0A1C-49FC-A67C-6064CF13E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736" y="1825625"/>
            <a:ext cx="8666527" cy="4351338"/>
          </a:xfrm>
        </p:spPr>
      </p:pic>
    </p:spTree>
    <p:extLst>
      <p:ext uri="{BB962C8B-B14F-4D97-AF65-F5344CB8AC3E}">
        <p14:creationId xmlns:p14="http://schemas.microsoft.com/office/powerpoint/2010/main" val="18539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EA5D-E2CB-431A-9BEC-FCD4DE04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down more to get days too- created a mess??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CCFE8-DC52-46F0-9BAF-204275FA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226" y="1825625"/>
            <a:ext cx="9788245" cy="4929884"/>
          </a:xfrm>
        </p:spPr>
      </p:pic>
    </p:spTree>
    <p:extLst>
      <p:ext uri="{BB962C8B-B14F-4D97-AF65-F5344CB8AC3E}">
        <p14:creationId xmlns:p14="http://schemas.microsoft.com/office/powerpoint/2010/main" val="2411625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ABF3-9D23-4DE4-AAC6-86945BEA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Up as many times as you want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13A4A-BBA7-4B43-9329-7A3F38B9A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209" y="1825625"/>
            <a:ext cx="9313238" cy="4661490"/>
          </a:xfrm>
        </p:spPr>
      </p:pic>
    </p:spTree>
    <p:extLst>
      <p:ext uri="{BB962C8B-B14F-4D97-AF65-F5344CB8AC3E}">
        <p14:creationId xmlns:p14="http://schemas.microsoft.com/office/powerpoint/2010/main" val="107137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DB7F-ADAE-400E-A0CC-9E92DFBB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the line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071F92-57AA-4B5E-B856-DCC8E0E3D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67036"/>
            <a:ext cx="9533965" cy="4856457"/>
          </a:xfrm>
        </p:spPr>
      </p:pic>
    </p:spTree>
    <p:extLst>
      <p:ext uri="{BB962C8B-B14F-4D97-AF65-F5344CB8AC3E}">
        <p14:creationId xmlns:p14="http://schemas.microsoft.com/office/powerpoint/2010/main" val="2049718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C2C5-AB0A-43F2-A851-2036B8B2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wise sale-Drill down to Quarters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33976-67CC-402D-BF34-5088B4816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249" y="1825625"/>
            <a:ext cx="8511359" cy="4351338"/>
          </a:xfrm>
        </p:spPr>
      </p:pic>
    </p:spTree>
    <p:extLst>
      <p:ext uri="{BB962C8B-B14F-4D97-AF65-F5344CB8AC3E}">
        <p14:creationId xmlns:p14="http://schemas.microsoft.com/office/powerpoint/2010/main" val="296844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FA25-724A-4B1E-809C-3BDDE52A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Quarter, Only Months, Only days Wise Line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D369F7-D984-4A3B-9570-413D68140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397" y="1565649"/>
            <a:ext cx="9851203" cy="4840810"/>
          </a:xfrm>
        </p:spPr>
      </p:pic>
    </p:spTree>
    <p:extLst>
      <p:ext uri="{BB962C8B-B14F-4D97-AF65-F5344CB8AC3E}">
        <p14:creationId xmlns:p14="http://schemas.microsoft.com/office/powerpoint/2010/main" val="341323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1D2-8C86-45D2-9BB5-07F13143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Months wise Line chart and so 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A5552E-EDE3-4959-9E86-6C0057D39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270" y="1601506"/>
            <a:ext cx="9562906" cy="4739051"/>
          </a:xfrm>
        </p:spPr>
      </p:pic>
    </p:spTree>
    <p:extLst>
      <p:ext uri="{BB962C8B-B14F-4D97-AF65-F5344CB8AC3E}">
        <p14:creationId xmlns:p14="http://schemas.microsoft.com/office/powerpoint/2010/main" val="259771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C7B5-0ADB-4140-80CC-C6449B76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Chart- Convert Line chart into Area Chart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B1B1AA-FA13-4E6C-9755-6DB3F22A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24" y="1431178"/>
            <a:ext cx="10855376" cy="5172662"/>
          </a:xfrm>
        </p:spPr>
      </p:pic>
    </p:spTree>
    <p:extLst>
      <p:ext uri="{BB962C8B-B14F-4D97-AF65-F5344CB8AC3E}">
        <p14:creationId xmlns:p14="http://schemas.microsoft.com/office/powerpoint/2010/main" val="264280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E359-BCD5-4F67-B2B0-E5A5E8A1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6E0F0-DE39-448D-883B-E0889E307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362" y="885029"/>
            <a:ext cx="10199276" cy="508794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FF5DF-7491-4ACF-B0E0-6F23336C7CD6}"/>
              </a:ext>
            </a:extLst>
          </p:cNvPr>
          <p:cNvSpPr/>
          <p:nvPr/>
        </p:nvSpPr>
        <p:spPr>
          <a:xfrm>
            <a:off x="6096000" y="1918447"/>
            <a:ext cx="5082988" cy="39265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7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DF951-7F74-45D6-A7F2-3DFAE261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Chart-Enable Data Labels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C8E91-3810-451E-BE31-C446C09D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4C0CE74-EDEB-4F3A-B751-6B3F01A1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0" y="1386354"/>
            <a:ext cx="10675874" cy="534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6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8ED-5316-4F2B-8FEB-27EA78DC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Vs Stacked Column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C665E-30E5-4C87-8094-5E37696C8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650" y="1807695"/>
            <a:ext cx="8550936" cy="4351338"/>
          </a:xfrm>
        </p:spPr>
      </p:pic>
    </p:spTree>
    <p:extLst>
      <p:ext uri="{BB962C8B-B14F-4D97-AF65-F5344CB8AC3E}">
        <p14:creationId xmlns:p14="http://schemas.microsoft.com/office/powerpoint/2010/main" val="120413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24C2-49DE-424B-814D-DDDCDFDA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vs Stacked column chart- Profit vs Sales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32CC90-8DD0-4451-93B7-816BB0159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ACE77-F82F-4F05-A2DE-24C7D7B00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7" y="1485106"/>
            <a:ext cx="10186410" cy="51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1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4B61-E9A3-4B1B-A391-EAA83251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vs Stacked Column- Activate zoom slider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0D21A-39F5-4872-9CE4-68A6E50BA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40" y="1583577"/>
            <a:ext cx="10071483" cy="5140873"/>
          </a:xfrm>
        </p:spPr>
      </p:pic>
    </p:spTree>
    <p:extLst>
      <p:ext uri="{BB962C8B-B14F-4D97-AF65-F5344CB8AC3E}">
        <p14:creationId xmlns:p14="http://schemas.microsoft.com/office/powerpoint/2010/main" val="3966083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56D4-7056-497F-AB4D-9DB00B9C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vs Stacked Column- Region wise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A2AA1-FFCA-4286-9CDA-B477DEBF2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577" y="1825625"/>
            <a:ext cx="8498846" cy="4351338"/>
          </a:xfrm>
        </p:spPr>
      </p:pic>
    </p:spTree>
    <p:extLst>
      <p:ext uri="{BB962C8B-B14F-4D97-AF65-F5344CB8AC3E}">
        <p14:creationId xmlns:p14="http://schemas.microsoft.com/office/powerpoint/2010/main" val="3739297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EFF6-E2CF-42BF-B500-5F2E7BC5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vs Stacked Column Chart- Small multiples Sub-category and region distribution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B84B6-A569-4539-9E36-C9FBF606E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337" y="1789766"/>
            <a:ext cx="8489983" cy="4351338"/>
          </a:xfrm>
        </p:spPr>
      </p:pic>
    </p:spTree>
    <p:extLst>
      <p:ext uri="{BB962C8B-B14F-4D97-AF65-F5344CB8AC3E}">
        <p14:creationId xmlns:p14="http://schemas.microsoft.com/office/powerpoint/2010/main" val="2931945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A673-03C8-467B-A4E5-3DE504EB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vs Clustered Column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8D487-65A6-4C5B-BDF4-031271722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569" y="1440142"/>
            <a:ext cx="10352878" cy="5336255"/>
          </a:xfrm>
        </p:spPr>
      </p:pic>
    </p:spTree>
    <p:extLst>
      <p:ext uri="{BB962C8B-B14F-4D97-AF65-F5344CB8AC3E}">
        <p14:creationId xmlns:p14="http://schemas.microsoft.com/office/powerpoint/2010/main" val="325380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4461-DEBA-4B0D-97C1-D43F389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Plot(by default only animation chart in power BI)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74EB2A-8AC5-40C5-B45D-3A5152B9A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90" y="1632416"/>
            <a:ext cx="10873122" cy="4904997"/>
          </a:xfrm>
        </p:spPr>
      </p:pic>
    </p:spTree>
    <p:extLst>
      <p:ext uri="{BB962C8B-B14F-4D97-AF65-F5344CB8AC3E}">
        <p14:creationId xmlns:p14="http://schemas.microsoft.com/office/powerpoint/2010/main" val="215198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BC34-81A6-45CA-ADAA-51BA791E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dot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7649A-2218-4173-9DA1-9DF41DE4C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234246-3824-44B0-B791-80033AA8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2" y="1454086"/>
            <a:ext cx="10210638" cy="52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58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783C-BAD7-4949-97DC-9A6FACFA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 category Profit-Sale Scatter plot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88DA3D-BE9B-48AB-8577-7372DFE76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A4E080-71A0-448E-A472-E4F6A70E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" y="1374125"/>
            <a:ext cx="11116236" cy="53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3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05FA-2379-4371-BC2B-758C474B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Chart-1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61373-D3E8-4210-BA64-CD1364ADA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3331"/>
            <a:ext cx="10349449" cy="5239544"/>
          </a:xfrm>
        </p:spPr>
      </p:pic>
    </p:spTree>
    <p:extLst>
      <p:ext uri="{BB962C8B-B14F-4D97-AF65-F5344CB8AC3E}">
        <p14:creationId xmlns:p14="http://schemas.microsoft.com/office/powerpoint/2010/main" val="824670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594C-BC1A-40B5-93E4-419D5E6C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– turn On “Category Label” option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A85BF-99F1-4723-8277-13A6E674D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220" y="1690687"/>
            <a:ext cx="11365699" cy="4999857"/>
          </a:xfrm>
        </p:spPr>
      </p:pic>
    </p:spTree>
    <p:extLst>
      <p:ext uri="{BB962C8B-B14F-4D97-AF65-F5344CB8AC3E}">
        <p14:creationId xmlns:p14="http://schemas.microsoft.com/office/powerpoint/2010/main" val="1639098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A7BF-0EE9-43BB-A8B6-CAC92663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Sub category Profit-Sale Scatter plot</a:t>
            </a:r>
            <a:br>
              <a:rPr lang="en-US" sz="3600" dirty="0"/>
            </a:br>
            <a:r>
              <a:rPr lang="en-US" sz="3600" dirty="0"/>
              <a:t>Increase the bubble size by amount of Quantity 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A9BD5-631A-4E7C-91A6-D3A90D06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10689077" cy="4987131"/>
          </a:xfrm>
        </p:spPr>
      </p:pic>
    </p:spTree>
    <p:extLst>
      <p:ext uri="{BB962C8B-B14F-4D97-AF65-F5344CB8AC3E}">
        <p14:creationId xmlns:p14="http://schemas.microsoft.com/office/powerpoint/2010/main" val="2227439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553F-8992-4731-8FF1-1C6C6D89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Sub category Profit-Sale Scatter plot, Region wise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1F038-BED8-4403-A4E8-E15AC8E6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364" y="1883990"/>
            <a:ext cx="10683436" cy="4782675"/>
          </a:xfrm>
        </p:spPr>
      </p:pic>
    </p:spTree>
    <p:extLst>
      <p:ext uri="{BB962C8B-B14F-4D97-AF65-F5344CB8AC3E}">
        <p14:creationId xmlns:p14="http://schemas.microsoft.com/office/powerpoint/2010/main" val="1873217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150E0-2C73-4DBB-80BB-CFFD8B18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– Play axis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50CF0-4BD7-4A4A-8276-6B86158BF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07" y="1767260"/>
            <a:ext cx="10757731" cy="5054832"/>
          </a:xfrm>
        </p:spPr>
      </p:pic>
    </p:spTree>
    <p:extLst>
      <p:ext uri="{BB962C8B-B14F-4D97-AF65-F5344CB8AC3E}">
        <p14:creationId xmlns:p14="http://schemas.microsoft.com/office/powerpoint/2010/main" val="2358852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86F8-C846-45C2-82A9-C96F197F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– Play axis-&gt; Yearly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A479F-6709-4339-812F-C2F213463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562" y="1845080"/>
            <a:ext cx="10854532" cy="4964932"/>
          </a:xfrm>
        </p:spPr>
      </p:pic>
    </p:spTree>
    <p:extLst>
      <p:ext uri="{BB962C8B-B14F-4D97-AF65-F5344CB8AC3E}">
        <p14:creationId xmlns:p14="http://schemas.microsoft.com/office/powerpoint/2010/main" val="2665001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2F66-88DC-4695-91F2-31BF78AB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Chart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E4129-6B0C-4CB5-B9FD-6954DD55C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07" y="1339242"/>
            <a:ext cx="11800831" cy="5481778"/>
          </a:xfrm>
        </p:spPr>
      </p:pic>
    </p:spTree>
    <p:extLst>
      <p:ext uri="{BB962C8B-B14F-4D97-AF65-F5344CB8AC3E}">
        <p14:creationId xmlns:p14="http://schemas.microsoft.com/office/powerpoint/2010/main" val="548395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99431-09EF-4AB9-AC7C-3154B97D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Water Fall chart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25845-CB95-496B-85E4-36137E2BA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689077" cy="5006287"/>
          </a:xfrm>
        </p:spPr>
      </p:pic>
    </p:spTree>
    <p:extLst>
      <p:ext uri="{BB962C8B-B14F-4D97-AF65-F5344CB8AC3E}">
        <p14:creationId xmlns:p14="http://schemas.microsoft.com/office/powerpoint/2010/main" val="1892743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AC6A-48C2-4123-A6F5-53B27DCE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fall chart- Sales done with region wise break down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3CBE68-CFDF-486C-B184-6E35E8276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204" y="1553250"/>
            <a:ext cx="10233498" cy="4922514"/>
          </a:xfrm>
        </p:spPr>
      </p:pic>
    </p:spTree>
    <p:extLst>
      <p:ext uri="{BB962C8B-B14F-4D97-AF65-F5344CB8AC3E}">
        <p14:creationId xmlns:p14="http://schemas.microsoft.com/office/powerpoint/2010/main" val="4234615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6ACC-5D32-4822-B2D4-74093947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fall chart- Sales done with Product Category wise break down and Data Labels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7EAD86-0BAE-4BEF-AD46-65830B5C7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FFBB6-46A1-4F98-A781-E41ECCF5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" y="1825625"/>
            <a:ext cx="11644009" cy="48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65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9600-FC5E-49ED-BB7C-0ECF147C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152E33-4C8C-4FDC-B8C9-ABF72902F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27" y="1514340"/>
            <a:ext cx="11085673" cy="4873816"/>
          </a:xfrm>
        </p:spPr>
      </p:pic>
    </p:spTree>
    <p:extLst>
      <p:ext uri="{BB962C8B-B14F-4D97-AF65-F5344CB8AC3E}">
        <p14:creationId xmlns:p14="http://schemas.microsoft.com/office/powerpoint/2010/main" val="65590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FEF6-2415-4CB6-A935-238EE5D8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Chart-2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1375E-A904-4C1A-87B9-668284C35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430" y="1296707"/>
            <a:ext cx="11043140" cy="5498540"/>
          </a:xfrm>
        </p:spPr>
      </p:pic>
    </p:spTree>
    <p:extLst>
      <p:ext uri="{BB962C8B-B14F-4D97-AF65-F5344CB8AC3E}">
        <p14:creationId xmlns:p14="http://schemas.microsoft.com/office/powerpoint/2010/main" val="420648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6D5C-3126-4526-98A0-7EE4E68C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Map- Product category wise 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2355F0-503F-4F35-A033-356B032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737" y="1690688"/>
            <a:ext cx="11290588" cy="4476648"/>
          </a:xfrm>
        </p:spPr>
      </p:pic>
    </p:spTree>
    <p:extLst>
      <p:ext uri="{BB962C8B-B14F-4D97-AF65-F5344CB8AC3E}">
        <p14:creationId xmlns:p14="http://schemas.microsoft.com/office/powerpoint/2010/main" val="1060001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BDB5-8D8D-478B-A2C8-99C28AE1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Map- Product category wise Sales in each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9C221-F568-49C0-A1EE-FF450E02D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271" y="1825625"/>
            <a:ext cx="8577457" cy="4351338"/>
          </a:xfrm>
        </p:spPr>
      </p:pic>
    </p:spTree>
    <p:extLst>
      <p:ext uri="{BB962C8B-B14F-4D97-AF65-F5344CB8AC3E}">
        <p14:creationId xmlns:p14="http://schemas.microsoft.com/office/powerpoint/2010/main" val="1952671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52BD9-5CEE-445F-90E7-68BFF5A9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Map- Product category wise Sales in each region with Data Labels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7CCFF-3D86-4626-885D-1DD45F2CF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328" y="1845081"/>
            <a:ext cx="11248965" cy="4967078"/>
          </a:xfrm>
        </p:spPr>
      </p:pic>
    </p:spTree>
    <p:extLst>
      <p:ext uri="{BB962C8B-B14F-4D97-AF65-F5344CB8AC3E}">
        <p14:creationId xmlns:p14="http://schemas.microsoft.com/office/powerpoint/2010/main" val="622080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86BA-6483-4C07-B9E9-5F49E0B9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FAC9A4-05C6-495D-ABC5-B09A28B1B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017" y="1776987"/>
            <a:ext cx="10266693" cy="4351338"/>
          </a:xfrm>
        </p:spPr>
      </p:pic>
    </p:spTree>
    <p:extLst>
      <p:ext uri="{BB962C8B-B14F-4D97-AF65-F5344CB8AC3E}">
        <p14:creationId xmlns:p14="http://schemas.microsoft.com/office/powerpoint/2010/main" val="3873702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2A3B-DBE8-4CA9-8D2C-E4569BBAA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 showing total 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CA5F8B-2F3F-4567-86F0-96212A7C3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661" y="1825625"/>
            <a:ext cx="8630678" cy="4351338"/>
          </a:xfrm>
        </p:spPr>
      </p:pic>
    </p:spTree>
    <p:extLst>
      <p:ext uri="{BB962C8B-B14F-4D97-AF65-F5344CB8AC3E}">
        <p14:creationId xmlns:p14="http://schemas.microsoft.com/office/powerpoint/2010/main" val="565244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2479-74DA-4297-930F-8689A042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Gauge-Create a field of target sales to be compared with your original 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8B812-EEED-4E2E-87BB-0C9072F71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458" y="1767258"/>
            <a:ext cx="10697342" cy="5073709"/>
          </a:xfrm>
        </p:spPr>
      </p:pic>
    </p:spTree>
    <p:extLst>
      <p:ext uri="{BB962C8B-B14F-4D97-AF65-F5344CB8AC3E}">
        <p14:creationId xmlns:p14="http://schemas.microsoft.com/office/powerpoint/2010/main" val="961394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12B5-E325-4A85-AEA6-11D3908C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83" y="365125"/>
            <a:ext cx="10867417" cy="1325563"/>
          </a:xfrm>
        </p:spPr>
        <p:txBody>
          <a:bodyPr/>
          <a:lstStyle/>
          <a:p>
            <a:r>
              <a:rPr lang="en-US" dirty="0"/>
              <a:t>New Filed would be created in orders table -----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Target 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904F4-72F6-4E15-B767-3A0C6FABB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055" y="1825625"/>
            <a:ext cx="8437889" cy="4351338"/>
          </a:xfrm>
        </p:spPr>
      </p:pic>
    </p:spTree>
    <p:extLst>
      <p:ext uri="{BB962C8B-B14F-4D97-AF65-F5344CB8AC3E}">
        <p14:creationId xmlns:p14="http://schemas.microsoft.com/office/powerpoint/2010/main" val="1808982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4F1B-1F13-47B4-A990-5A5269F9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not achieved your target yet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A7960-7F8E-4E32-A083-6DF8ACD42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844" y="1825625"/>
            <a:ext cx="8550312" cy="4351338"/>
          </a:xfrm>
        </p:spPr>
      </p:pic>
    </p:spTree>
    <p:extLst>
      <p:ext uri="{BB962C8B-B14F-4D97-AF65-F5344CB8AC3E}">
        <p14:creationId xmlns:p14="http://schemas.microsoft.com/office/powerpoint/2010/main" val="3905547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6C58-067E-4ED1-A960-A9AE117D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 to measure sum of profit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8D8EA-FC23-4B56-82CD-CA4A9BFE7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466" y="1776987"/>
            <a:ext cx="8546633" cy="4351338"/>
          </a:xfrm>
        </p:spPr>
      </p:pic>
    </p:spTree>
    <p:extLst>
      <p:ext uri="{BB962C8B-B14F-4D97-AF65-F5344CB8AC3E}">
        <p14:creationId xmlns:p14="http://schemas.microsoft.com/office/powerpoint/2010/main" val="2977098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9700-FB1D-4D7E-8AC4-49EB5B0F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taget</a:t>
            </a:r>
            <a:r>
              <a:rPr lang="en-US" dirty="0"/>
              <a:t> profit field. Compare Actual profit with target profit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4D13A-1534-4A82-8B6C-5C87387AC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150" y="1883991"/>
            <a:ext cx="9639361" cy="4938094"/>
          </a:xfrm>
        </p:spPr>
      </p:pic>
    </p:spTree>
    <p:extLst>
      <p:ext uri="{BB962C8B-B14F-4D97-AF65-F5344CB8AC3E}">
        <p14:creationId xmlns:p14="http://schemas.microsoft.com/office/powerpoint/2010/main" val="4205315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753D-A96F-4B4D-8E9D-BC37FF22D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Chart- Legend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4E9D8-85BF-4458-87B2-329199114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63" y="1253330"/>
            <a:ext cx="11057278" cy="5438577"/>
          </a:xfrm>
        </p:spPr>
      </p:pic>
    </p:spTree>
    <p:extLst>
      <p:ext uri="{BB962C8B-B14F-4D97-AF65-F5344CB8AC3E}">
        <p14:creationId xmlns:p14="http://schemas.microsoft.com/office/powerpoint/2010/main" val="3075229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855F-2D4C-4823-8692-C0071D88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is created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D393D-CA64-48F6-AB29-74B7F81F0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422" y="1825625"/>
            <a:ext cx="8529156" cy="4351338"/>
          </a:xfrm>
        </p:spPr>
      </p:pic>
    </p:spTree>
    <p:extLst>
      <p:ext uri="{BB962C8B-B14F-4D97-AF65-F5344CB8AC3E}">
        <p14:creationId xmlns:p14="http://schemas.microsoft.com/office/powerpoint/2010/main" val="2267788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EEBC-404D-418F-B899-C9925575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Profit with target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85A89D-A727-40E5-AE97-DC1D7D140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284" y="1825625"/>
            <a:ext cx="8533432" cy="4351338"/>
          </a:xfrm>
        </p:spPr>
      </p:pic>
    </p:spTree>
    <p:extLst>
      <p:ext uri="{BB962C8B-B14F-4D97-AF65-F5344CB8AC3E}">
        <p14:creationId xmlns:p14="http://schemas.microsoft.com/office/powerpoint/2010/main" val="144934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C763-1C85-4E37-9983-B59A2BD9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and Gauge -&gt; graphical 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7CA19-2871-4459-8C0D-9575B83C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870" y="1825625"/>
            <a:ext cx="8472259" cy="4351338"/>
          </a:xfrm>
        </p:spPr>
      </p:pic>
    </p:spTree>
    <p:extLst>
      <p:ext uri="{BB962C8B-B14F-4D97-AF65-F5344CB8AC3E}">
        <p14:creationId xmlns:p14="http://schemas.microsoft.com/office/powerpoint/2010/main" val="2037086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CEB5-B791-4807-B40F-87BB69D4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would change -&gt;sales </a:t>
            </a:r>
            <a:r>
              <a:rPr lang="en-US"/>
              <a:t>and Profit </a:t>
            </a:r>
            <a:r>
              <a:rPr lang="en-US" dirty="0"/>
              <a:t>in central region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D0551-E1C7-4D86-A00E-9F84CC5AB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422" y="1825625"/>
            <a:ext cx="8529156" cy="4351338"/>
          </a:xfrm>
        </p:spPr>
      </p:pic>
    </p:spTree>
    <p:extLst>
      <p:ext uri="{BB962C8B-B14F-4D97-AF65-F5344CB8AC3E}">
        <p14:creationId xmlns:p14="http://schemas.microsoft.com/office/powerpoint/2010/main" val="159879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5EB5-CC2E-4586-B251-4EE271D7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Chart- Region wise Profit (Legend)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E1779-49A9-4051-ACEF-1F08C2F48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B4D91-72CC-4D18-A3BC-A6700C5D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83" y="1259905"/>
            <a:ext cx="11092928" cy="54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B0FF-CFB7-49ED-9EEC-BB122555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Down Line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17F3DB-9BD6-4CD9-ABBE-1D88FBA2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B0705-4276-46A5-8517-7346407E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" y="1231787"/>
            <a:ext cx="11631706" cy="52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5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56D9-AA19-4EEC-A8A7-219720E1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Font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26DCF-285E-4B33-BD0B-8290CB08A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737" y="1753906"/>
            <a:ext cx="10121875" cy="4940879"/>
          </a:xfrm>
        </p:spPr>
      </p:pic>
    </p:spTree>
    <p:extLst>
      <p:ext uri="{BB962C8B-B14F-4D97-AF65-F5344CB8AC3E}">
        <p14:creationId xmlns:p14="http://schemas.microsoft.com/office/powerpoint/2010/main" val="384968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8BCF-F9A3-44A7-885E-BF1CD1FF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font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765B4-43EA-4AE9-9EF6-B59F9DACB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6023-E2BC-4A37-8D5E-73168FFD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5" y="1510511"/>
            <a:ext cx="6431613" cy="51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9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343</Words>
  <Application>Microsoft Office PowerPoint</Application>
  <PresentationFormat>Widescreen</PresentationFormat>
  <Paragraphs>52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 BI</vt:lpstr>
      <vt:lpstr>PowerPoint Presentation</vt:lpstr>
      <vt:lpstr>Line Chart-1</vt:lpstr>
      <vt:lpstr>Line Chart-2</vt:lpstr>
      <vt:lpstr>Line Chart- Legend </vt:lpstr>
      <vt:lpstr>Line Chart- Region wise Profit (Legend)</vt:lpstr>
      <vt:lpstr>Drill Down Line Chart</vt:lpstr>
      <vt:lpstr>Customize Font </vt:lpstr>
      <vt:lpstr>Increase font </vt:lpstr>
      <vt:lpstr>Increased Font visuals</vt:lpstr>
      <vt:lpstr>Drill Down Hierarchy</vt:lpstr>
      <vt:lpstr>Drill down more to get Monthly info</vt:lpstr>
      <vt:lpstr>Drill down more to get days too- created a mess??</vt:lpstr>
      <vt:lpstr>Drill Up as many times as you want info</vt:lpstr>
      <vt:lpstr>Format the line chart</vt:lpstr>
      <vt:lpstr>Region wise sale-Drill down to Quarters</vt:lpstr>
      <vt:lpstr>Only Quarter, Only Months, Only days Wise Line chart</vt:lpstr>
      <vt:lpstr>Only Months wise Line chart and so on</vt:lpstr>
      <vt:lpstr>Area Chart- Convert Line chart into Area Chart </vt:lpstr>
      <vt:lpstr>Area Chart-Enable Data Labels </vt:lpstr>
      <vt:lpstr>Line Vs Stacked Column Chart</vt:lpstr>
      <vt:lpstr>Line vs Stacked column chart- Profit vs Sales</vt:lpstr>
      <vt:lpstr>Line vs Stacked Column- Activate zoom slider</vt:lpstr>
      <vt:lpstr>Line vs Stacked Column- Region wise </vt:lpstr>
      <vt:lpstr>Line vs Stacked Column Chart- Small multiples Sub-category and region distribution </vt:lpstr>
      <vt:lpstr>Line vs Clustered Column chart</vt:lpstr>
      <vt:lpstr>Scatter Plot(by default only animation chart in power BI)</vt:lpstr>
      <vt:lpstr>Single dot</vt:lpstr>
      <vt:lpstr>Sub category Profit-Sale Scatter plot</vt:lpstr>
      <vt:lpstr>Scatter Plot – turn On “Category Label” option </vt:lpstr>
      <vt:lpstr>Sub category Profit-Sale Scatter plot Increase the bubble size by amount of Quantity order</vt:lpstr>
      <vt:lpstr>Sub category Profit-Sale Scatter plot, Region wise</vt:lpstr>
      <vt:lpstr>Scatter Plot – Play axis</vt:lpstr>
      <vt:lpstr>Scatter Plot – Play axis-&gt; Yearly </vt:lpstr>
      <vt:lpstr>Waterfall Chart </vt:lpstr>
      <vt:lpstr> Water Fall chart </vt:lpstr>
      <vt:lpstr>Water fall chart- Sales done with region wise break down </vt:lpstr>
      <vt:lpstr>Water fall chart- Sales done with Product Category wise break down and Data Labels</vt:lpstr>
      <vt:lpstr>Tree Map</vt:lpstr>
      <vt:lpstr>Tree Map- Product category wise Sales</vt:lpstr>
      <vt:lpstr>Tree Map- Product category wise Sales in each region</vt:lpstr>
      <vt:lpstr>Tree Map- Product category wise Sales in each region with Data Labels </vt:lpstr>
      <vt:lpstr>Gauge</vt:lpstr>
      <vt:lpstr>Gauge showing total sales</vt:lpstr>
      <vt:lpstr>Gauge-Create a field of target sales to be compared with your original sales</vt:lpstr>
      <vt:lpstr>New Filed would be created in orders table ----- Target Sales</vt:lpstr>
      <vt:lpstr>You have not achieved your target yet</vt:lpstr>
      <vt:lpstr>Gauge to measure sum of profit</vt:lpstr>
      <vt:lpstr>Create a taget profit field. Compare Actual profit with target profit</vt:lpstr>
      <vt:lpstr>Field is created</vt:lpstr>
      <vt:lpstr>Compare Profit with target</vt:lpstr>
      <vt:lpstr>Pie chart and Gauge -&gt; graphical relation</vt:lpstr>
      <vt:lpstr>Number would change -&gt;sales and Profit in central region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cp:lastModifiedBy>maidakhalid90@gmail.com</cp:lastModifiedBy>
  <cp:revision>63</cp:revision>
  <dcterms:modified xsi:type="dcterms:W3CDTF">2024-10-24T22:16:08Z</dcterms:modified>
</cp:coreProperties>
</file>